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56" r:id="rId3"/>
    <p:sldId id="257" r:id="rId4"/>
    <p:sldId id="271" r:id="rId5"/>
    <p:sldId id="274" r:id="rId6"/>
    <p:sldId id="272" r:id="rId7"/>
    <p:sldId id="273" r:id="rId8"/>
    <p:sldId id="275" r:id="rId9"/>
    <p:sldId id="276" r:id="rId10"/>
    <p:sldId id="269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thur Sampaio Martins" initials="ASM" lastIdx="1" clrIdx="0">
    <p:extLst>
      <p:ext uri="{19B8F6BF-5375-455C-9EA6-DF929625EA0E}">
        <p15:presenceInfo xmlns:p15="http://schemas.microsoft.com/office/powerpoint/2012/main" userId="4bdbda63fd95b94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A50CD"/>
    <a:srgbClr val="F04E05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4F403C-1972-4FCA-9E47-FFCA4EC18B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9A9513-A8C3-4AC3-A79C-DEE56F3892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D40B3D-9360-4E42-9B08-4B904A95D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8EFAE1-3540-485D-8614-5E9D579B2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CBEB38-4E33-467C-ADA2-E74E4F991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489205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E0D0FB-1F85-43AE-B52A-830ACFEE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E9FC84-6E3B-4528-8EF3-FC7CA2359E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D28F7C-B950-4D6A-8B60-B39904B08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01D568-B5AC-49C7-BA65-E3A478BC6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2E25EA-D8C4-4473-BB88-BD4F9D86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7783181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EE86E92-76E7-474F-899A-A04FA1CDB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07479F4-8C7F-4512-A0C4-73E8FD1BA0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573EE16-099C-44FE-AAAF-702693702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0461AAD-1EC7-4E8B-8DA8-DD354878C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C253C46-6E86-48FC-BFA0-B03624A06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241553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B3ED9-4101-47E8-8D6E-70C770648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EEEDBF-13EA-4343-A82A-34E044AA9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4BD9F33-0A65-4FE5-803C-BAD3E8ED0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C19091-00CB-4798-840A-ADEF39A4D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A98BE2-1813-4AF5-B778-5CE033502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4447823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90BA49-6F71-4B50-BA89-39A4A2AD9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573621F-4EA7-41A7-A821-A21C6D5FC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A3CA27-B1EE-4610-872E-300F7DD9F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8D3635-5FFE-48AD-A4CD-54DE5A6F3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77E60D-E2CA-4C1A-BA2B-DB7DFD81D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0608384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AEFF4-1531-4AA8-A473-BD5F99957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FA35DF-D6B8-49A3-A1DE-0D8E0CC03D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6E7769C-AD4F-40FD-8654-7040563689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9C84620-4AE7-49A4-9AD5-E954FB136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848016F-10A6-4B9C-831A-31438B2A0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ECAF11F-1489-4CAD-B6A3-216E005EA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6388441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756E78-B69A-4103-8669-910FE00B1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9FCEF5A-50D0-4D6A-9772-92CC63FBB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34A964C-C33C-4AF2-9C58-A189256680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79E33B5-675D-4F5F-842E-63DE73B27A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142BAC5-D8AA-4142-9E0D-35C5525A67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99C6046-110F-43B8-8C04-D5360A2F6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F3025B4-515E-4124-8751-0FBD8BB55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56F2351-6C37-464F-9517-64BCFCAF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6697800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C8E024-0388-40AA-BF81-CA1235D8D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C06846B-B632-40D3-9938-5109D0673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948E975-3B78-4C08-9385-81CA0E50A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1A9A784-9A5F-44D0-BCF0-726AA0053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3205264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E59942F-BB11-4A2F-A3F1-E65B28A30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3087EBF-992C-41B9-8CDA-424084908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5092A76-CE95-43C6-8977-F3F965D38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382073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9A1E0A-B3DC-4B3B-8DDD-3A1568D12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23B08F-EB6B-4C65-8D03-2EE62CDC4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5A54DD1-9A7E-4D0F-BAD7-FBAF85425D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D8F797A-8E23-4AC0-A8C8-74EBB2F79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D154B8B-2868-4D2E-B770-2261BBC19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2A1A036-FE29-4D86-BE4D-97361A11C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8568313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2414D8-BF66-4398-91E4-79813417F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4F15ED3-44F7-4B37-9DC9-7C85BE3159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CF85683-56EB-4798-BF3C-EFE2C5B47C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39CCEC5-2699-480A-A74F-48647480C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CAE98AA-69B3-4F76-8F11-91A223B8F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F666F76-D26A-4534-B745-BE014F1D0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443402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239126E-D959-4B47-A547-EFB695DCF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33C817-66D6-4F6E-B1A7-EE1CC58E13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E7DFBD6-E0A9-4EB4-87BF-AC52757132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FD9BC-1C35-45C2-8976-0AE629F02C49}" type="datetimeFigureOut">
              <a:rPr lang="pt-BR" smtClean="0"/>
              <a:t>27/03/2023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63F25F-93E6-44E7-9423-772B3B9C77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741C57-0FCB-49BC-A8A0-80A16A7B02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E283F-5354-4403-8170-F94D869FD1F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584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gif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7.png"/><Relationship Id="rId4" Type="http://schemas.openxmlformats.org/officeDocument/2006/relationships/video" Target="../media/media2.mp4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A7228A5-B940-D263-6D81-35E854CD4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2678" y="2071547"/>
            <a:ext cx="4410691" cy="272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949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C8462C-E5DE-4AC9-8930-832DD2DB7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7182" y="5636705"/>
            <a:ext cx="2070237" cy="823630"/>
          </a:xfrm>
        </p:spPr>
        <p:txBody>
          <a:bodyPr>
            <a:noAutofit/>
          </a:bodyPr>
          <a:lstStyle/>
          <a:p>
            <a:r>
              <a:rPr lang="pt-BR"/>
              <a:t> 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C5CD9FAD-3DB7-4D1D-B730-03A1521EC117}"/>
              </a:ext>
            </a:extLst>
          </p:cNvPr>
          <p:cNvSpPr/>
          <p:nvPr/>
        </p:nvSpPr>
        <p:spPr>
          <a:xfrm>
            <a:off x="6990" y="0"/>
            <a:ext cx="1218501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u="sng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9E336B7-EB23-4DE6-ACE8-861FA4881CD8}"/>
              </a:ext>
            </a:extLst>
          </p:cNvPr>
          <p:cNvSpPr txBox="1"/>
          <p:nvPr/>
        </p:nvSpPr>
        <p:spPr>
          <a:xfrm>
            <a:off x="5139659" y="-2709"/>
            <a:ext cx="6439199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pt-BR" sz="2800">
              <a:solidFill>
                <a:srgbClr val="00B0F0"/>
              </a:solidFill>
              <a:latin typeface="Franklin Gothic Demi Cond" panose="020B0706030402020204" pitchFamily="34" charset="0"/>
            </a:endParaRPr>
          </a:p>
          <a:p>
            <a:pPr algn="just">
              <a:lnSpc>
                <a:spcPct val="200000"/>
              </a:lnSpc>
            </a:pPr>
            <a:r>
              <a:rPr lang="pt-BR" sz="3200" b="1">
                <a:solidFill>
                  <a:srgbClr val="00B0F0"/>
                </a:solidFill>
                <a:latin typeface="Bahnschrift Condensed" panose="020B0502040204020203" pitchFamily="34" charset="0"/>
              </a:rPr>
              <a:t>Aline Victoria Da Cruz Ferreira Pinheiro</a:t>
            </a:r>
          </a:p>
          <a:p>
            <a:pPr algn="just">
              <a:lnSpc>
                <a:spcPct val="200000"/>
              </a:lnSpc>
            </a:pPr>
            <a:r>
              <a:rPr lang="pt-BR" sz="3200" b="1">
                <a:solidFill>
                  <a:srgbClr val="00B0F0"/>
                </a:solidFill>
                <a:latin typeface="Bahnschrift Condensed" panose="020B0502040204020203" pitchFamily="34" charset="0"/>
              </a:rPr>
              <a:t>Allan Ferreira Barbosa</a:t>
            </a:r>
          </a:p>
          <a:p>
            <a:pPr algn="just">
              <a:lnSpc>
                <a:spcPct val="200000"/>
              </a:lnSpc>
            </a:pPr>
            <a:r>
              <a:rPr lang="pt-BR" sz="3200" b="1">
                <a:solidFill>
                  <a:srgbClr val="00B0F0"/>
                </a:solidFill>
                <a:latin typeface="Bahnschrift Condensed" panose="020B0502040204020203" pitchFamily="34" charset="0"/>
              </a:rPr>
              <a:t>Arthur Sampaio Martins</a:t>
            </a:r>
          </a:p>
          <a:p>
            <a:pPr algn="just">
              <a:lnSpc>
                <a:spcPct val="200000"/>
              </a:lnSpc>
            </a:pPr>
            <a:r>
              <a:rPr lang="pt-BR" sz="3200" b="1">
                <a:solidFill>
                  <a:srgbClr val="00B0F0"/>
                </a:solidFill>
                <a:latin typeface="Bahnschrift Condensed" panose="020B0502040204020203" pitchFamily="34" charset="0"/>
              </a:rPr>
              <a:t>Gabriel Batista De Carvalho</a:t>
            </a:r>
          </a:p>
          <a:p>
            <a:pPr algn="just">
              <a:lnSpc>
                <a:spcPct val="200000"/>
              </a:lnSpc>
            </a:pPr>
            <a:r>
              <a:rPr lang="pt-BR" sz="3200" b="1" err="1">
                <a:solidFill>
                  <a:srgbClr val="00B0F0"/>
                </a:solidFill>
                <a:latin typeface="Bahnschrift Condensed" panose="020B0502040204020203" pitchFamily="34" charset="0"/>
              </a:rPr>
              <a:t>Inara</a:t>
            </a:r>
            <a:r>
              <a:rPr lang="pt-BR" sz="3200" b="1">
                <a:solidFill>
                  <a:srgbClr val="00B0F0"/>
                </a:solidFill>
                <a:latin typeface="Bahnschrift Condensed" panose="020B0502040204020203" pitchFamily="34" charset="0"/>
              </a:rPr>
              <a:t> Galvão Mendes</a:t>
            </a:r>
          </a:p>
          <a:p>
            <a:pPr algn="just">
              <a:lnSpc>
                <a:spcPct val="200000"/>
              </a:lnSpc>
            </a:pPr>
            <a:r>
              <a:rPr lang="pt-BR" sz="3200" b="1">
                <a:solidFill>
                  <a:srgbClr val="00B0F0"/>
                </a:solidFill>
                <a:latin typeface="Bahnschrift Condensed" panose="020B0502040204020203" pitchFamily="34" charset="0"/>
              </a:rPr>
              <a:t>Lucas Henrique Ferreira Bonfim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endParaRPr lang="pt-BR" sz="2800">
              <a:latin typeface="Franklin Gothic Demi Cond" panose="020B07060304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CB7ECE-BFAF-48A4-8C05-FBAD09BB3A10}"/>
              </a:ext>
            </a:extLst>
          </p:cNvPr>
          <p:cNvSpPr txBox="1"/>
          <p:nvPr/>
        </p:nvSpPr>
        <p:spPr>
          <a:xfrm>
            <a:off x="10430778" y="5924273"/>
            <a:ext cx="1148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00B0F0"/>
                </a:solidFill>
                <a:latin typeface="Franklin Gothic Demi Cond" panose="020B0706030402020204" pitchFamily="34" charset="0"/>
              </a:rPr>
              <a:t>4ECR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B8EB3C7-EFFE-4572-BC85-8EE9151AB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73" y="2374511"/>
            <a:ext cx="4410691" cy="272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240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C8462C-E5DE-4AC9-8930-832DD2DB7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5293" y="1455547"/>
            <a:ext cx="2070237" cy="823630"/>
          </a:xfrm>
        </p:spPr>
        <p:txBody>
          <a:bodyPr>
            <a:noAutofit/>
          </a:bodyPr>
          <a:lstStyle/>
          <a:p>
            <a:r>
              <a:rPr lang="pt-BR"/>
              <a:t> 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D57BA72-A3F9-45CC-927B-7C05CBD1D9B3}"/>
              </a:ext>
            </a:extLst>
          </p:cNvPr>
          <p:cNvSpPr txBox="1"/>
          <p:nvPr/>
        </p:nvSpPr>
        <p:spPr>
          <a:xfrm>
            <a:off x="3414461" y="2170650"/>
            <a:ext cx="5363069" cy="14465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pt-BR" sz="8800" b="1">
                <a:solidFill>
                  <a:srgbClr val="00B0F0"/>
                </a:solidFill>
                <a:latin typeface="Franklin Gothic Demi Cond"/>
              </a:rPr>
              <a:t>PITCH RFID </a:t>
            </a:r>
            <a:r>
              <a:rPr lang="pt-BR" sz="4800">
                <a:solidFill>
                  <a:srgbClr val="00B0F0"/>
                </a:solidFill>
                <a:latin typeface="Franklin Gothic Demi Cond"/>
              </a:rPr>
              <a:t> 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B64CE4B-FE28-4537-A076-651D081D7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363" y="3910501"/>
            <a:ext cx="1674977" cy="45627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948A763-71AC-4613-82C7-E57CFA841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7161" y="5945611"/>
            <a:ext cx="1341444" cy="81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645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C8462C-E5DE-4AC9-8930-832DD2DB7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7182" y="5636705"/>
            <a:ext cx="2070237" cy="823630"/>
          </a:xfrm>
        </p:spPr>
        <p:txBody>
          <a:bodyPr>
            <a:noAutofit/>
          </a:bodyPr>
          <a:lstStyle/>
          <a:p>
            <a:r>
              <a:rPr lang="pt-BR"/>
              <a:t> 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4264400-4679-4EFE-ACFF-E919AEC163D3}"/>
              </a:ext>
            </a:extLst>
          </p:cNvPr>
          <p:cNvSpPr txBox="1"/>
          <p:nvPr/>
        </p:nvSpPr>
        <p:spPr>
          <a:xfrm>
            <a:off x="1185638" y="2451375"/>
            <a:ext cx="8682407" cy="35394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pt-BR" sz="3200" b="1">
                <a:solidFill>
                  <a:srgbClr val="00B0F0"/>
                </a:solidFill>
                <a:latin typeface="Bahnschrift Condensed"/>
              </a:rPr>
              <a:t>Contagem manual de passageiros</a:t>
            </a:r>
            <a:endParaRPr lang="pt-BR" sz="3200" b="1">
              <a:solidFill>
                <a:srgbClr val="00B0F0"/>
              </a:solidFill>
              <a:latin typeface="Bahnschrift Condensed"/>
              <a:cs typeface="Calibri" panose="020F0502020204030204"/>
            </a:endParaRPr>
          </a:p>
          <a:p>
            <a:pPr marL="457200" indent="-457200">
              <a:buFont typeface="Arial"/>
              <a:buChar char="•"/>
            </a:pPr>
            <a:r>
              <a:rPr lang="pt-BR" sz="3200" b="1">
                <a:solidFill>
                  <a:srgbClr val="00B0F0"/>
                </a:solidFill>
                <a:latin typeface="Bahnschrift Condensed"/>
                <a:cs typeface="Calibri" panose="020F0502020204030204"/>
              </a:rPr>
              <a:t>Disponibilização de frota de maneira não dinâmica</a:t>
            </a:r>
          </a:p>
          <a:p>
            <a:pPr marL="457200" indent="-457200">
              <a:buFont typeface="Arial"/>
              <a:buChar char="•"/>
            </a:pPr>
            <a:r>
              <a:rPr lang="pt-BR" sz="3200" b="1">
                <a:solidFill>
                  <a:srgbClr val="00B0F0"/>
                </a:solidFill>
                <a:latin typeface="Bahnschrift Condensed"/>
                <a:cs typeface="Calibri" panose="020F0502020204030204"/>
              </a:rPr>
              <a:t>Incapacidade de saber da oferta/demanda em relação a dias e horários</a:t>
            </a:r>
          </a:p>
          <a:p>
            <a:pPr marL="457200" indent="-457200">
              <a:buFont typeface="Arial"/>
              <a:buChar char="•"/>
            </a:pPr>
            <a:r>
              <a:rPr lang="pt-BR" sz="3200" b="1">
                <a:solidFill>
                  <a:srgbClr val="00B0F0"/>
                </a:solidFill>
                <a:latin typeface="Bahnschrift Condensed"/>
                <a:cs typeface="Calibri" panose="020F0502020204030204"/>
              </a:rPr>
              <a:t>Falha humana</a:t>
            </a:r>
          </a:p>
          <a:p>
            <a:pPr marL="457200" indent="-457200">
              <a:buFont typeface="Arial"/>
              <a:buChar char="•"/>
            </a:pPr>
            <a:endParaRPr lang="pt-BR" sz="3200" b="1">
              <a:solidFill>
                <a:srgbClr val="00B0F0"/>
              </a:solidFill>
              <a:latin typeface="Bahnschrift Condensed"/>
              <a:cs typeface="Calibri" panose="020F0502020204030204"/>
            </a:endParaRPr>
          </a:p>
          <a:p>
            <a:pPr marL="457200" indent="-457200">
              <a:buFont typeface="Arial"/>
              <a:buChar char="•"/>
            </a:pPr>
            <a:endParaRPr lang="pt-BR" sz="3200" b="1">
              <a:solidFill>
                <a:srgbClr val="00B0F0"/>
              </a:solidFill>
              <a:latin typeface="Bahnschrift Condensed"/>
              <a:cs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64A551-2DA2-41EB-B2A3-7EABABAFC0BF}"/>
              </a:ext>
            </a:extLst>
          </p:cNvPr>
          <p:cNvSpPr txBox="1"/>
          <p:nvPr/>
        </p:nvSpPr>
        <p:spPr>
          <a:xfrm>
            <a:off x="3859326" y="572344"/>
            <a:ext cx="4466360" cy="18774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algn="ctr"/>
            <a:r>
              <a:rPr lang="pt-BR" sz="6600">
                <a:solidFill>
                  <a:srgbClr val="00B0F0"/>
                </a:solidFill>
                <a:latin typeface="Franklin Gothic Demi Cond" panose="020B0706030402020204" pitchFamily="34" charset="0"/>
              </a:rPr>
              <a:t>PROBLEMA</a:t>
            </a:r>
          </a:p>
          <a:p>
            <a:pPr algn="ctr"/>
            <a:r>
              <a:rPr lang="pt-BR" sz="3200">
                <a:solidFill>
                  <a:srgbClr val="00B0F0"/>
                </a:solidFill>
                <a:latin typeface="Franklin Gothic Demi Cond"/>
              </a:rPr>
              <a:t>LOCOMOÇÃO DE ÔNIBUS</a:t>
            </a:r>
            <a:endParaRPr lang="pt-BR" sz="3200">
              <a:solidFill>
                <a:srgbClr val="00B0F0"/>
              </a:solidFill>
              <a:latin typeface="Franklin Gothic Demi Cond" panose="020B0706030402020204" pitchFamily="34" charset="0"/>
            </a:endParaRPr>
          </a:p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405741B-7343-4CF6-BEBA-7BB5A645C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7161" y="5945611"/>
            <a:ext cx="1341444" cy="81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21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C8462C-E5DE-4AC9-8930-832DD2DB7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7182" y="5636705"/>
            <a:ext cx="2070237" cy="823630"/>
          </a:xfrm>
        </p:spPr>
        <p:txBody>
          <a:bodyPr>
            <a:noAutofit/>
          </a:bodyPr>
          <a:lstStyle/>
          <a:p>
            <a:r>
              <a:rPr lang="pt-BR"/>
              <a:t> 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4264400-4679-4EFE-ACFF-E919AEC163D3}"/>
              </a:ext>
            </a:extLst>
          </p:cNvPr>
          <p:cNvSpPr txBox="1"/>
          <p:nvPr/>
        </p:nvSpPr>
        <p:spPr>
          <a:xfrm>
            <a:off x="1099876" y="2159612"/>
            <a:ext cx="10214903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pt-BR" sz="3200" b="1">
                <a:solidFill>
                  <a:srgbClr val="00B0F0"/>
                </a:solidFill>
                <a:latin typeface="Bahnschrift Condensed"/>
              </a:rPr>
              <a:t>Notamos que nenhuma técnica eficiente fora encontrada. E no âmbito FIAP, é perceptível que a contagem é feita de forma manual, já no transporte público é feita uma análise de demanda a médio prazo. Sendo assim, pouco é feito a fim de melhorar a qualidade de uso dos meios de transporte e minimizar os problemas que os usuários do transporte enfrentam.</a:t>
            </a:r>
            <a:endParaRPr lang="pt-B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64A551-2DA2-41EB-B2A3-7EABABAFC0BF}"/>
              </a:ext>
            </a:extLst>
          </p:cNvPr>
          <p:cNvSpPr txBox="1"/>
          <p:nvPr/>
        </p:nvSpPr>
        <p:spPr>
          <a:xfrm>
            <a:off x="2069086" y="765138"/>
            <a:ext cx="8046841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6600">
                <a:solidFill>
                  <a:srgbClr val="00B0F0"/>
                </a:solidFill>
                <a:latin typeface="Franklin Gothic Demi Cond"/>
              </a:rPr>
              <a:t>SOLUÇÕES EXISTENTES</a:t>
            </a:r>
            <a:endParaRPr lang="pt-BR" sz="6600">
              <a:solidFill>
                <a:srgbClr val="00B0F0"/>
              </a:solidFill>
              <a:latin typeface="Franklin Gothic Demi Cond" panose="020B0706030402020204" pitchFamily="34" charset="0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405741B-7343-4CF6-BEBA-7BB5A645C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7161" y="5945611"/>
            <a:ext cx="1341444" cy="81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69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C8462C-E5DE-4AC9-8930-832DD2DB7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7182" y="5636705"/>
            <a:ext cx="2070237" cy="823630"/>
          </a:xfrm>
        </p:spPr>
        <p:txBody>
          <a:bodyPr>
            <a:noAutofit/>
          </a:bodyPr>
          <a:lstStyle/>
          <a:p>
            <a:r>
              <a:rPr lang="pt-BR"/>
              <a:t> 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4264400-4679-4EFE-ACFF-E919AEC163D3}"/>
              </a:ext>
            </a:extLst>
          </p:cNvPr>
          <p:cNvSpPr txBox="1"/>
          <p:nvPr/>
        </p:nvSpPr>
        <p:spPr>
          <a:xfrm>
            <a:off x="1299601" y="2097944"/>
            <a:ext cx="9564979" cy="35394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pt-BR" sz="3200" b="1">
                <a:solidFill>
                  <a:srgbClr val="00B0F0"/>
                </a:solidFill>
                <a:latin typeface="Bahnschrift Condensed"/>
              </a:rPr>
              <a:t>Implementar antenas de RFID nos meios locomotivos (Aproveitando o chip já existentes nas carteirinhas)</a:t>
            </a:r>
            <a:endParaRPr lang="pt-BR" sz="3200" b="1">
              <a:solidFill>
                <a:srgbClr val="00B0F0"/>
              </a:solidFill>
              <a:latin typeface="Bahnschrift Condensed" panose="020B0502040204020203" pitchFamily="34" charset="0"/>
            </a:endParaRPr>
          </a:p>
          <a:p>
            <a:pPr marL="457200" indent="-457200">
              <a:buFont typeface="Arial"/>
              <a:buChar char="•"/>
            </a:pPr>
            <a:r>
              <a:rPr lang="pt-BR" sz="3200" b="1">
                <a:solidFill>
                  <a:srgbClr val="00B0F0"/>
                </a:solidFill>
                <a:latin typeface="Bahnschrift Condensed"/>
              </a:rPr>
              <a:t> Validação da veracidade dos dados.</a:t>
            </a:r>
          </a:p>
          <a:p>
            <a:pPr marL="457200" indent="-457200">
              <a:buFont typeface="Arial"/>
              <a:buChar char="•"/>
            </a:pPr>
            <a:r>
              <a:rPr lang="pt-BR" sz="3200" b="1">
                <a:solidFill>
                  <a:srgbClr val="00B0F0"/>
                </a:solidFill>
                <a:latin typeface="Bahnschrift Condensed"/>
              </a:rPr>
              <a:t>Contagem automática dos passageiros</a:t>
            </a:r>
          </a:p>
          <a:p>
            <a:pPr marL="457200" indent="-457200">
              <a:buFont typeface="Arial"/>
              <a:buChar char="•"/>
            </a:pPr>
            <a:r>
              <a:rPr lang="pt-BR" sz="3200" b="1">
                <a:solidFill>
                  <a:srgbClr val="00B0F0"/>
                </a:solidFill>
                <a:latin typeface="Bahnschrift Condensed"/>
              </a:rPr>
              <a:t>Implementação de </a:t>
            </a:r>
            <a:r>
              <a:rPr lang="pt-BR" sz="3200" b="1" err="1">
                <a:solidFill>
                  <a:srgbClr val="00B0F0"/>
                </a:solidFill>
                <a:latin typeface="Bahnschrift Condensed"/>
              </a:rPr>
              <a:t>Machine</a:t>
            </a:r>
            <a:r>
              <a:rPr lang="pt-BR" sz="3200" b="1">
                <a:solidFill>
                  <a:srgbClr val="00B0F0"/>
                </a:solidFill>
                <a:latin typeface="Bahnschrift Condensed"/>
              </a:rPr>
              <a:t> Learning</a:t>
            </a:r>
          </a:p>
          <a:p>
            <a:pPr marL="457200" indent="-457200">
              <a:buFont typeface="Arial"/>
              <a:buChar char="•"/>
            </a:pPr>
            <a:r>
              <a:rPr lang="pt-BR" sz="3200" b="1">
                <a:solidFill>
                  <a:srgbClr val="00B0F0"/>
                </a:solidFill>
                <a:latin typeface="Bahnschrift Condensed"/>
              </a:rPr>
              <a:t>Análise dos dados</a:t>
            </a:r>
          </a:p>
          <a:p>
            <a:pPr marL="457200" indent="-457200">
              <a:buFont typeface="Arial"/>
              <a:buChar char="•"/>
            </a:pPr>
            <a:r>
              <a:rPr lang="pt-BR" sz="3200" b="1">
                <a:solidFill>
                  <a:srgbClr val="00B0F0"/>
                </a:solidFill>
                <a:latin typeface="Bahnschrift Condensed"/>
              </a:rPr>
              <a:t>Ampliação para projetos maiores</a:t>
            </a:r>
            <a:endParaRPr lang="pt-BR" sz="3200" b="1">
              <a:solidFill>
                <a:srgbClr val="00B0F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64A551-2DA2-41EB-B2A3-7EABABAFC0BF}"/>
              </a:ext>
            </a:extLst>
          </p:cNvPr>
          <p:cNvSpPr txBox="1"/>
          <p:nvPr/>
        </p:nvSpPr>
        <p:spPr>
          <a:xfrm>
            <a:off x="4116386" y="590705"/>
            <a:ext cx="3952240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6600">
                <a:solidFill>
                  <a:srgbClr val="00B0F0"/>
                </a:solidFill>
                <a:latin typeface="Franklin Gothic Demi Cond"/>
              </a:rPr>
              <a:t>PROPOSTA</a:t>
            </a:r>
          </a:p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405741B-7343-4CF6-BEBA-7BB5A645C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7161" y="5945611"/>
            <a:ext cx="1341444" cy="81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8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C8462C-E5DE-4AC9-8930-832DD2DB7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7182" y="5636705"/>
            <a:ext cx="2070237" cy="823630"/>
          </a:xfrm>
        </p:spPr>
        <p:txBody>
          <a:bodyPr>
            <a:noAutofit/>
          </a:bodyPr>
          <a:lstStyle/>
          <a:p>
            <a:r>
              <a:rPr lang="pt-BR"/>
              <a:t> 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4264400-4679-4EFE-ACFF-E919AEC163D3}"/>
              </a:ext>
            </a:extLst>
          </p:cNvPr>
          <p:cNvSpPr txBox="1"/>
          <p:nvPr/>
        </p:nvSpPr>
        <p:spPr>
          <a:xfrm>
            <a:off x="397278" y="1993355"/>
            <a:ext cx="11397444" cy="35394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3200" b="1" dirty="0">
                <a:solidFill>
                  <a:srgbClr val="00B0F0"/>
                </a:solidFill>
                <a:latin typeface="Bahnschrift Condensed"/>
              </a:rPr>
              <a:t>COMO FUNCIONA?</a:t>
            </a:r>
          </a:p>
          <a:p>
            <a:endParaRPr lang="pt-BR" sz="3200" b="1" dirty="0">
              <a:solidFill>
                <a:srgbClr val="00B0F0"/>
              </a:solidFill>
              <a:latin typeface="Bahnschrift Condensed"/>
            </a:endParaRPr>
          </a:p>
          <a:p>
            <a:pPr marL="514350" indent="-514350">
              <a:buFont typeface="+mj-lt"/>
              <a:buAutoNum type="arabicPeriod"/>
            </a:pPr>
            <a:r>
              <a:rPr lang="pt-BR" sz="3200" b="1" dirty="0">
                <a:solidFill>
                  <a:srgbClr val="00B0F0"/>
                </a:solidFill>
                <a:latin typeface="Bahnschrift Condensed"/>
              </a:rPr>
              <a:t>Antenas são posicionadas em um local estratégico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b="1" dirty="0">
                <a:solidFill>
                  <a:srgbClr val="00B0F0"/>
                </a:solidFill>
                <a:latin typeface="Bahnschrift Condensed"/>
              </a:rPr>
              <a:t>Identificam </a:t>
            </a:r>
            <a:r>
              <a:rPr lang="pt-BR" sz="3200" b="1" dirty="0" err="1">
                <a:solidFill>
                  <a:srgbClr val="00B0F0"/>
                </a:solidFill>
                <a:latin typeface="Bahnschrift Condensed"/>
              </a:rPr>
              <a:t>tags</a:t>
            </a:r>
            <a:r>
              <a:rPr lang="pt-BR" sz="3200" b="1" dirty="0">
                <a:solidFill>
                  <a:srgbClr val="00B0F0"/>
                </a:solidFill>
                <a:latin typeface="Bahnschrift Condensed"/>
              </a:rPr>
              <a:t> passivas que estejam próximas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b="1" dirty="0">
                <a:solidFill>
                  <a:srgbClr val="00B0F0"/>
                </a:solidFill>
                <a:latin typeface="Bahnschrift Condensed"/>
              </a:rPr>
              <a:t>O dado é enviado para um computador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b="1" dirty="0">
                <a:solidFill>
                  <a:srgbClr val="00B0F0"/>
                </a:solidFill>
                <a:latin typeface="Bahnschrift Condensed"/>
              </a:rPr>
              <a:t>O sistema integrado ao computador armazena os dados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b="1" dirty="0">
                <a:solidFill>
                  <a:srgbClr val="00B0F0"/>
                </a:solidFill>
                <a:latin typeface="Bahnschrift Condensed"/>
              </a:rPr>
              <a:t>Os dados são enviados para um sistema de análise por IA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64A551-2DA2-41EB-B2A3-7EABABAFC0BF}"/>
              </a:ext>
            </a:extLst>
          </p:cNvPr>
          <p:cNvSpPr txBox="1"/>
          <p:nvPr/>
        </p:nvSpPr>
        <p:spPr>
          <a:xfrm>
            <a:off x="435783" y="504440"/>
            <a:ext cx="11327824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6600">
                <a:solidFill>
                  <a:srgbClr val="00B0F0"/>
                </a:solidFill>
                <a:latin typeface="Franklin Gothic Demi Cond"/>
              </a:rPr>
              <a:t>DETALHAMENTO TÉCNICO DO RFID</a:t>
            </a:r>
            <a:endParaRPr lang="pt-BR"/>
          </a:p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405741B-7343-4CF6-BEBA-7BB5A645C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7161" y="5945611"/>
            <a:ext cx="1341444" cy="81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9169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99EE2F7E-0C3E-9BFF-CCE1-A0B4CCFA63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282" y="1415352"/>
            <a:ext cx="4962462" cy="279138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7C8462C-E5DE-4AC9-8930-832DD2DB7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7182" y="5636705"/>
            <a:ext cx="2070237" cy="823630"/>
          </a:xfrm>
        </p:spPr>
        <p:txBody>
          <a:bodyPr>
            <a:noAutofit/>
          </a:bodyPr>
          <a:lstStyle/>
          <a:p>
            <a:r>
              <a:rPr lang="pt-BR"/>
              <a:t> 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405741B-7343-4CF6-BEBA-7BB5A645C3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17161" y="5945611"/>
            <a:ext cx="1341444" cy="812996"/>
          </a:xfrm>
          <a:prstGeom prst="rect">
            <a:avLst/>
          </a:prstGeom>
        </p:spPr>
      </p:pic>
      <p:pic>
        <p:nvPicPr>
          <p:cNvPr id="3" name="Imagem 4" descr="Ícone&#10;&#10;Descrição gerada automaticamente">
            <a:extLst>
              <a:ext uri="{FF2B5EF4-FFF2-40B4-BE49-F238E27FC236}">
                <a16:creationId xmlns:a16="http://schemas.microsoft.com/office/drawing/2014/main" id="{D0F1830A-9B32-11E3-B58C-75ED0A0C11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9330" y="841972"/>
            <a:ext cx="3176177" cy="1790345"/>
          </a:xfrm>
          <a:prstGeom prst="rect">
            <a:avLst/>
          </a:prstGeom>
        </p:spPr>
      </p:pic>
      <p:pic>
        <p:nvPicPr>
          <p:cNvPr id="4" name="Imagem 4" descr="Uma imagem contendo no interior, escuro, luz, pequeno&#10;&#10;Descrição gerada automaticamente">
            <a:extLst>
              <a:ext uri="{FF2B5EF4-FFF2-40B4-BE49-F238E27FC236}">
                <a16:creationId xmlns:a16="http://schemas.microsoft.com/office/drawing/2014/main" id="{8757316F-BADA-E133-E666-7AB7052E05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41835" y="3621386"/>
            <a:ext cx="3231166" cy="1813144"/>
          </a:xfrm>
          <a:prstGeom prst="rect">
            <a:avLst/>
          </a:prstGeom>
        </p:spPr>
      </p:pic>
      <p:pic>
        <p:nvPicPr>
          <p:cNvPr id="5" name="onibus">
            <a:hlinkClick r:id="" action="ppaction://media"/>
            <a:extLst>
              <a:ext uri="{FF2B5EF4-FFF2-40B4-BE49-F238E27FC236}">
                <a16:creationId xmlns:a16="http://schemas.microsoft.com/office/drawing/2014/main" id="{09982AE9-2B60-CD8F-4ACE-7FD31AD959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643611" y="1273527"/>
            <a:ext cx="7411771" cy="4169121"/>
          </a:xfrm>
          <a:prstGeom prst="rect">
            <a:avLst/>
          </a:prstGeom>
        </p:spPr>
      </p:pic>
      <p:pic>
        <p:nvPicPr>
          <p:cNvPr id="10" name="onibus_publico">
            <a:hlinkClick r:id="" action="ppaction://media"/>
            <a:extLst>
              <a:ext uri="{FF2B5EF4-FFF2-40B4-BE49-F238E27FC236}">
                <a16:creationId xmlns:a16="http://schemas.microsoft.com/office/drawing/2014/main" id="{E4EAB520-1BA7-9953-5368-BB05DA75298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643611" y="1265407"/>
            <a:ext cx="7411774" cy="416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797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87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9750"/>
                            </p:stCondLst>
                            <p:childTnLst>
                              <p:par>
                                <p:cTn id="4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250"/>
                            </p:stCondLst>
                            <p:childTnLst>
                              <p:par>
                                <p:cTn id="4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25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48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C8462C-E5DE-4AC9-8930-832DD2DB7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7182" y="5636705"/>
            <a:ext cx="2070237" cy="823630"/>
          </a:xfrm>
        </p:spPr>
        <p:txBody>
          <a:bodyPr>
            <a:noAutofit/>
          </a:bodyPr>
          <a:lstStyle/>
          <a:p>
            <a:r>
              <a:rPr lang="pt-BR"/>
              <a:t> 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4264400-4679-4EFE-ACFF-E919AEC163D3}"/>
              </a:ext>
            </a:extLst>
          </p:cNvPr>
          <p:cNvSpPr txBox="1"/>
          <p:nvPr/>
        </p:nvSpPr>
        <p:spPr>
          <a:xfrm>
            <a:off x="768825" y="2801984"/>
            <a:ext cx="1065434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Antena RFID: R$300,00 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Para uma frota de 6 ônibus seria um valor de R$1.800,00 no total;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Instalação dos equipamentos varia de acordo com a equipe de técnicos;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Custo por carteirinha: Até R$5,00  por pessoa;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Estimando 20mil alunos o custo seria R$100.000,00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Plataforma para administração (Computador/Software): R$30.000,00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b="1" dirty="0">
              <a:solidFill>
                <a:srgbClr val="00B0F0"/>
              </a:solidFill>
              <a:latin typeface="Bahnschrift Condensed" panose="020B0502040204020203" pitchFamily="34" charset="0"/>
            </a:endParaRPr>
          </a:p>
          <a:p>
            <a:pPr algn="ctr"/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Total: R$131.800,00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b="1" dirty="0">
              <a:solidFill>
                <a:srgbClr val="00B0F0"/>
              </a:solidFill>
              <a:latin typeface="Bahnschrift Condensed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b="1" dirty="0">
              <a:solidFill>
                <a:srgbClr val="00B0F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64A551-2DA2-41EB-B2A3-7EABABAFC0BF}"/>
              </a:ext>
            </a:extLst>
          </p:cNvPr>
          <p:cNvSpPr txBox="1"/>
          <p:nvPr/>
        </p:nvSpPr>
        <p:spPr>
          <a:xfrm>
            <a:off x="2018942" y="705442"/>
            <a:ext cx="815411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sz="6600" dirty="0">
                <a:solidFill>
                  <a:srgbClr val="00B0F0"/>
                </a:solidFill>
                <a:latin typeface="Franklin Gothic Demi Cond" panose="020B0706030402020204" pitchFamily="34" charset="0"/>
              </a:rPr>
              <a:t>ESTIMATIVA DE CUSTOS</a:t>
            </a:r>
          </a:p>
          <a:p>
            <a:pPr lvl="0" algn="ctr"/>
            <a:r>
              <a:rPr lang="pt-BR" sz="4800" dirty="0">
                <a:solidFill>
                  <a:srgbClr val="00B0F0"/>
                </a:solidFill>
                <a:latin typeface="Franklin Gothic Demi Cond" panose="020B0706030402020204" pitchFamily="34" charset="0"/>
              </a:rPr>
              <a:t>(FIAP)</a:t>
            </a:r>
            <a:endParaRPr lang="pt-BR" sz="2000" dirty="0">
              <a:solidFill>
                <a:srgbClr val="00B0F0"/>
              </a:solidFill>
              <a:latin typeface="Franklin Gothic Demi Cond" panose="020B0706030402020204" pitchFamily="34" charset="0"/>
            </a:endParaRPr>
          </a:p>
          <a:p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405741B-7343-4CF6-BEBA-7BB5A645C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7161" y="5945611"/>
            <a:ext cx="1341444" cy="81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2910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C8462C-E5DE-4AC9-8930-832DD2DB7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7182" y="5636705"/>
            <a:ext cx="2070237" cy="823630"/>
          </a:xfrm>
        </p:spPr>
        <p:txBody>
          <a:bodyPr>
            <a:noAutofit/>
          </a:bodyPr>
          <a:lstStyle/>
          <a:p>
            <a:r>
              <a:rPr lang="pt-BR"/>
              <a:t> 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4264400-4679-4EFE-ACFF-E919AEC163D3}"/>
              </a:ext>
            </a:extLst>
          </p:cNvPr>
          <p:cNvSpPr txBox="1"/>
          <p:nvPr/>
        </p:nvSpPr>
        <p:spPr>
          <a:xfrm>
            <a:off x="768825" y="2509090"/>
            <a:ext cx="1065434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Implantação das antenas nos ônibus, sabendo que a frota de ônibus em SP é de aproximadamente 22 mil ônibus: R$ 11.000.000,00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Custos com software: R$500.000,00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Custos com cartões de transportes já seria pago pelo usuários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Instalação dos equipamentos varia de acordo com a equipe de técnicos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b="1" dirty="0">
              <a:solidFill>
                <a:srgbClr val="00B0F0"/>
              </a:solidFill>
              <a:latin typeface="Bahnschrift Condensed" panose="020B0502040204020203" pitchFamily="34" charset="0"/>
            </a:endParaRPr>
          </a:p>
          <a:p>
            <a:pPr algn="ctr"/>
            <a:r>
              <a:rPr lang="pt-BR" sz="3200" b="1" dirty="0">
                <a:solidFill>
                  <a:srgbClr val="00B0F0"/>
                </a:solidFill>
                <a:latin typeface="Bahnschrift Condensed" panose="020B0502040204020203" pitchFamily="34" charset="0"/>
              </a:rPr>
              <a:t>Total: R$11.500.000,00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b="1" dirty="0">
              <a:solidFill>
                <a:srgbClr val="00B0F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64A551-2DA2-41EB-B2A3-7EABABAFC0BF}"/>
              </a:ext>
            </a:extLst>
          </p:cNvPr>
          <p:cNvSpPr txBox="1"/>
          <p:nvPr/>
        </p:nvSpPr>
        <p:spPr>
          <a:xfrm>
            <a:off x="2018942" y="705442"/>
            <a:ext cx="8154116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sz="6600" dirty="0">
                <a:solidFill>
                  <a:srgbClr val="00B0F0"/>
                </a:solidFill>
                <a:latin typeface="Franklin Gothic Demi Cond" panose="020B0706030402020204" pitchFamily="34" charset="0"/>
              </a:rPr>
              <a:t>ESTIMATIVA DE CUSTOS</a:t>
            </a:r>
          </a:p>
          <a:p>
            <a:pPr lvl="0" algn="ctr"/>
            <a:r>
              <a:rPr lang="pt-BR" sz="3600" dirty="0">
                <a:solidFill>
                  <a:srgbClr val="00B0F0"/>
                </a:solidFill>
                <a:latin typeface="Franklin Gothic Demi Cond" panose="020B0706030402020204" pitchFamily="34" charset="0"/>
              </a:rPr>
              <a:t>(GRANDE ESCALA)</a:t>
            </a:r>
            <a:endParaRPr lang="pt-BR" sz="1400" dirty="0">
              <a:solidFill>
                <a:srgbClr val="00B0F0"/>
              </a:solidFill>
              <a:latin typeface="Franklin Gothic Demi Cond" panose="020B0706030402020204" pitchFamily="34" charset="0"/>
            </a:endParaRPr>
          </a:p>
          <a:p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405741B-7343-4CF6-BEBA-7BB5A645C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7161" y="5945611"/>
            <a:ext cx="1341444" cy="81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707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360</Words>
  <Application>Microsoft Office PowerPoint</Application>
  <PresentationFormat>Widescreen</PresentationFormat>
  <Paragraphs>59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Bahnschrift Condensed</vt:lpstr>
      <vt:lpstr>Calibri</vt:lpstr>
      <vt:lpstr>Calibri Light</vt:lpstr>
      <vt:lpstr>Franklin Gothic Demi Cond</vt:lpstr>
      <vt:lpstr>Wingdings</vt:lpstr>
      <vt:lpstr>Tema do Office</vt:lpstr>
      <vt:lpstr>PowerPoint Presentation</vt:lpstr>
      <vt:lpstr> </vt:lpstr>
      <vt:lpstr> </vt:lpstr>
      <vt:lpstr> </vt:lpstr>
      <vt:lpstr> </vt:lpstr>
      <vt:lpstr> </vt:lpstr>
      <vt:lpstr> </vt:lpstr>
      <vt:lpstr> </vt:lpstr>
      <vt:lpstr> 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</dc:title>
  <dc:creator>Arthur Sampaio Martins</dc:creator>
  <cp:lastModifiedBy>Logon Aluno</cp:lastModifiedBy>
  <cp:revision>6</cp:revision>
  <dcterms:created xsi:type="dcterms:W3CDTF">2021-04-06T18:24:22Z</dcterms:created>
  <dcterms:modified xsi:type="dcterms:W3CDTF">2023-03-28T01:17:51Z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2444c4c-8bf2-41f2-9034-db3445275fd9_Enabled">
    <vt:lpwstr>true</vt:lpwstr>
  </property>
  <property fmtid="{D5CDD505-2E9C-101B-9397-08002B2CF9AE}" pid="3" name="MSIP_Label_92444c4c-8bf2-41f2-9034-db3445275fd9_SetDate">
    <vt:lpwstr>2023-03-28T00:15:21Z</vt:lpwstr>
  </property>
  <property fmtid="{D5CDD505-2E9C-101B-9397-08002B2CF9AE}" pid="4" name="MSIP_Label_92444c4c-8bf2-41f2-9034-db3445275fd9_Method">
    <vt:lpwstr>Standard</vt:lpwstr>
  </property>
  <property fmtid="{D5CDD505-2E9C-101B-9397-08002B2CF9AE}" pid="5" name="MSIP_Label_92444c4c-8bf2-41f2-9034-db3445275fd9_Name">
    <vt:lpwstr>Public</vt:lpwstr>
  </property>
  <property fmtid="{D5CDD505-2E9C-101B-9397-08002B2CF9AE}" pid="6" name="MSIP_Label_92444c4c-8bf2-41f2-9034-db3445275fd9_SiteId">
    <vt:lpwstr>8a4791e4-1c14-4feb-b017-c020d95331dd</vt:lpwstr>
  </property>
  <property fmtid="{D5CDD505-2E9C-101B-9397-08002B2CF9AE}" pid="7" name="MSIP_Label_92444c4c-8bf2-41f2-9034-db3445275fd9_ActionId">
    <vt:lpwstr>e297e752-4e3d-464f-ba94-19e237321856</vt:lpwstr>
  </property>
  <property fmtid="{D5CDD505-2E9C-101B-9397-08002B2CF9AE}" pid="8" name="MSIP_Label_92444c4c-8bf2-41f2-9034-db3445275fd9_ContentBits">
    <vt:lpwstr>0</vt:lpwstr>
  </property>
</Properties>
</file>

<file path=docProps/thumbnail.jpeg>
</file>